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21" Type="http://schemas.openxmlformats.org/officeDocument/2006/relationships/image" Target="../media/image4.png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image" Target="../media/image5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3.jpeg" /><Relationship Id="rId5" Type="http://schemas.openxmlformats.org/officeDocument/2006/relationships/image" Target="../media/image12.jpeg" /><Relationship Id="rId4" Type="http://schemas.openxmlformats.org/officeDocument/2006/relationships/image" Target="../media/image11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742406"/>
            <a:ext cx="8825658" cy="1987731"/>
          </a:xfrm>
        </p:spPr>
        <p:txBody>
          <a:bodyPr/>
          <a:lstStyle/>
          <a:p>
            <a:pPr algn="ctr"/>
            <a:r>
              <a:rPr lang="en-US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Primary </a:t>
            </a:r>
            <a:r>
              <a:rPr lang="en-US" sz="5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Behaviour</a:t>
            </a:r>
            <a:r>
              <a:rPr lang="en-US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Expectations &amp; Consequences</a:t>
            </a:r>
            <a:endParaRPr lang="en-US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196774"/>
            <a:ext cx="8825658" cy="86142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Creating the Environment We All Deserve</a:t>
            </a:r>
          </a:p>
          <a:p>
            <a:pPr algn="ctr"/>
            <a:endParaRPr lang="en-US" sz="2800" b="1" dirty="0"/>
          </a:p>
          <a:p>
            <a:pPr algn="ctr">
              <a:lnSpc>
                <a:spcPct val="150000"/>
              </a:lnSpc>
            </a:pPr>
            <a:r>
              <a:rPr lang="en-US" sz="1800" dirty="0"/>
              <a:t>We will talk about our expectations, why they matter, and what happens when expectations are not followed.</a:t>
            </a:r>
          </a:p>
          <a:p>
            <a:pPr algn="ctr">
              <a:lnSpc>
                <a:spcPct val="150000"/>
              </a:lnSpc>
            </a:pPr>
            <a:r>
              <a:rPr lang="en-US" sz="1800" dirty="0"/>
              <a:t>Understanding both parts is important because fairness means knowing not only what is expected from us, but also what happens when those expectations are not met.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519" y="2730137"/>
            <a:ext cx="2170611" cy="217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5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Welcome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7552" y="1629502"/>
            <a:ext cx="4396339" cy="439247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Our Goal This Year: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Learn</a:t>
            </a:r>
            <a:endParaRPr lang="en-US" sz="3200" dirty="0"/>
          </a:p>
          <a:p>
            <a:pPr>
              <a:lnSpc>
                <a:spcPct val="150000"/>
              </a:lnSpc>
            </a:pPr>
            <a:r>
              <a:rPr lang="en-US" sz="3200" b="1" dirty="0"/>
              <a:t>Grow</a:t>
            </a:r>
            <a:endParaRPr lang="en-US" sz="3200" dirty="0"/>
          </a:p>
          <a:p>
            <a:pPr>
              <a:lnSpc>
                <a:spcPct val="150000"/>
              </a:lnSpc>
            </a:pPr>
            <a:r>
              <a:rPr lang="en-US" sz="3200" b="1" dirty="0"/>
              <a:t>Respect</a:t>
            </a:r>
            <a:endParaRPr lang="en-US" sz="3200" dirty="0"/>
          </a:p>
          <a:p>
            <a:pPr>
              <a:lnSpc>
                <a:spcPct val="150000"/>
              </a:lnSpc>
            </a:pPr>
            <a:r>
              <a:rPr lang="en-US" sz="3200" b="1" dirty="0"/>
              <a:t>Succeed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1423852"/>
            <a:ext cx="6141267" cy="500307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dirty="0"/>
              <a:t>Some students may ask:</a:t>
            </a:r>
            <a:br>
              <a:rPr lang="en-US" dirty="0"/>
            </a:br>
            <a:r>
              <a:rPr lang="en-US" dirty="0">
                <a:solidFill>
                  <a:srgbClr val="FFFF00"/>
                </a:solidFill>
              </a:rPr>
              <a:t>‘Why do we need so many expectations?’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The answer is simple.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>
                <a:solidFill>
                  <a:srgbClr val="FFFF00"/>
                </a:solidFill>
              </a:rPr>
              <a:t>Because we are not alone.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Every day, </a:t>
            </a:r>
            <a:r>
              <a:rPr lang="en-US" dirty="0">
                <a:solidFill>
                  <a:srgbClr val="FFFF00"/>
                </a:solidFill>
              </a:rPr>
              <a:t>our actions affect other people</a:t>
            </a:r>
            <a:r>
              <a:rPr lang="en-US" dirty="0"/>
              <a:t>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>
                <a:solidFill>
                  <a:srgbClr val="92D050"/>
                </a:solidFill>
              </a:rPr>
              <a:t>Expectations exist to protect everyone's right to learn, everyone's right to feel safe, and everyone's right to be treated with respect.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They are not designed to make your life difficult.</a:t>
            </a:r>
            <a:br>
              <a:rPr lang="en-US" dirty="0"/>
            </a:br>
            <a:r>
              <a:rPr lang="en-US" dirty="0">
                <a:solidFill>
                  <a:srgbClr val="92D050"/>
                </a:solidFill>
              </a:rPr>
              <a:t>They are designed to make our community stronger.</a:t>
            </a:r>
          </a:p>
        </p:txBody>
      </p:sp>
    </p:spTree>
    <p:extLst>
      <p:ext uri="{BB962C8B-B14F-4D97-AF65-F5344CB8AC3E}">
        <p14:creationId xmlns:p14="http://schemas.microsoft.com/office/powerpoint/2010/main" val="3604738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Do We Need Expectations?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8547" y="1502228"/>
            <a:ext cx="4396339" cy="475410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600" b="1" dirty="0"/>
              <a:t>They protect:</a:t>
            </a:r>
          </a:p>
          <a:p>
            <a:pPr>
              <a:lnSpc>
                <a:spcPct val="150000"/>
              </a:lnSpc>
            </a:pPr>
            <a:r>
              <a:rPr lang="en-US" sz="3600" b="1" dirty="0"/>
              <a:t>People</a:t>
            </a:r>
            <a:endParaRPr lang="en-US" sz="3600" dirty="0"/>
          </a:p>
          <a:p>
            <a:pPr>
              <a:lnSpc>
                <a:spcPct val="150000"/>
              </a:lnSpc>
            </a:pPr>
            <a:r>
              <a:rPr lang="en-US" sz="3600" b="1" dirty="0"/>
              <a:t>Learning</a:t>
            </a:r>
            <a:endParaRPr lang="en-US" sz="3600" dirty="0"/>
          </a:p>
          <a:p>
            <a:pPr>
              <a:lnSpc>
                <a:spcPct val="150000"/>
              </a:lnSpc>
            </a:pPr>
            <a:r>
              <a:rPr lang="en-US" sz="3600" b="1" dirty="0"/>
              <a:t>Time</a:t>
            </a:r>
            <a:endParaRPr lang="en-US" sz="3600" dirty="0"/>
          </a:p>
          <a:p>
            <a:pPr>
              <a:lnSpc>
                <a:spcPct val="150000"/>
              </a:lnSpc>
            </a:pPr>
            <a:r>
              <a:rPr lang="en-US" sz="3600" b="1" dirty="0"/>
              <a:t>Safety</a:t>
            </a:r>
            <a:endParaRPr lang="en-US" sz="3600" dirty="0"/>
          </a:p>
          <a:p>
            <a:pPr>
              <a:lnSpc>
                <a:spcPct val="150000"/>
              </a:lnSpc>
            </a:pPr>
            <a:r>
              <a:rPr lang="en-US" sz="3600" b="1" dirty="0"/>
              <a:t>Dignity</a:t>
            </a:r>
            <a:endParaRPr lang="en-US" sz="3600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251" y="1299367"/>
            <a:ext cx="7197635" cy="5159829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sz="2000" dirty="0">
                <a:solidFill>
                  <a:srgbClr val="FFFF00"/>
                </a:solidFill>
              </a:rPr>
              <a:t>You have important rights in this school.</a:t>
            </a:r>
          </a:p>
          <a:p>
            <a:pPr>
              <a:lnSpc>
                <a:spcPct val="170000"/>
              </a:lnSpc>
            </a:pPr>
            <a:r>
              <a:rPr lang="en-US" sz="2000" dirty="0"/>
              <a:t>You have the right to learn.</a:t>
            </a:r>
          </a:p>
          <a:p>
            <a:pPr>
              <a:lnSpc>
                <a:spcPct val="170000"/>
              </a:lnSpc>
            </a:pPr>
            <a:r>
              <a:rPr lang="en-US" sz="2000" dirty="0"/>
              <a:t>You have the right to ask questions.</a:t>
            </a:r>
          </a:p>
          <a:p>
            <a:pPr>
              <a:lnSpc>
                <a:spcPct val="170000"/>
              </a:lnSpc>
            </a:pPr>
            <a:r>
              <a:rPr lang="en-US" sz="2000" dirty="0"/>
              <a:t>You have the right to share your thoughts.</a:t>
            </a:r>
          </a:p>
          <a:p>
            <a:pPr>
              <a:lnSpc>
                <a:spcPct val="170000"/>
              </a:lnSpc>
            </a:pPr>
            <a:r>
              <a:rPr lang="en-US" sz="2000" dirty="0"/>
              <a:t>You have the right to make mistakes and learn from them.</a:t>
            </a:r>
          </a:p>
          <a:p>
            <a:pPr>
              <a:lnSpc>
                <a:spcPct val="170000"/>
              </a:lnSpc>
            </a:pPr>
            <a:r>
              <a:rPr lang="en-US" sz="2000" dirty="0"/>
              <a:t>You have the right to feel safe and respected.</a:t>
            </a:r>
          </a:p>
          <a:p>
            <a:pPr>
              <a:lnSpc>
                <a:spcPct val="170000"/>
              </a:lnSpc>
            </a:pPr>
            <a:r>
              <a:rPr lang="en-US" sz="2000" dirty="0">
                <a:solidFill>
                  <a:srgbClr val="92D050"/>
                </a:solidFill>
              </a:rPr>
              <a:t>But rights always come with responsibilities.</a:t>
            </a:r>
          </a:p>
        </p:txBody>
      </p:sp>
    </p:spTree>
    <p:extLst>
      <p:ext uri="{BB962C8B-B14F-4D97-AF65-F5344CB8AC3E}">
        <p14:creationId xmlns:p14="http://schemas.microsoft.com/office/powerpoint/2010/main" val="3441727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Everyone Has 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850" y="1384664"/>
            <a:ext cx="4043454" cy="487167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sz="3600" b="1" dirty="0"/>
              <a:t>Every student has the right to: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600" dirty="0"/>
              <a:t>✓ Learn</a:t>
            </a:r>
            <a:br>
              <a:rPr lang="en-US" sz="3600" dirty="0"/>
            </a:br>
            <a:r>
              <a:rPr lang="en-US" sz="3600" dirty="0"/>
              <a:t>✓ Ask questions</a:t>
            </a:r>
            <a:br>
              <a:rPr lang="en-US" sz="3600" dirty="0"/>
            </a:br>
            <a:r>
              <a:rPr lang="en-US" sz="3600" dirty="0"/>
              <a:t>✓ Make mistakes</a:t>
            </a:r>
            <a:br>
              <a:rPr lang="en-US" sz="3600" dirty="0"/>
            </a:br>
            <a:r>
              <a:rPr lang="en-US" sz="3600" dirty="0"/>
              <a:t>✓ Express ideas</a:t>
            </a:r>
            <a:br>
              <a:rPr lang="en-US" sz="3600" dirty="0"/>
            </a:br>
            <a:r>
              <a:rPr lang="en-US" sz="3600" dirty="0"/>
              <a:t>✓ Feel safe and respected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9304" y="1384664"/>
            <a:ext cx="7972696" cy="5029199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dirty="0"/>
              <a:t>For example:</a:t>
            </a:r>
          </a:p>
          <a:p>
            <a:pPr>
              <a:lnSpc>
                <a:spcPct val="170000"/>
              </a:lnSpc>
            </a:pPr>
            <a:r>
              <a:rPr lang="en-US" dirty="0">
                <a:solidFill>
                  <a:srgbClr val="FFFF00"/>
                </a:solidFill>
              </a:rPr>
              <a:t>You have the right to talk and share your ideas.</a:t>
            </a:r>
          </a:p>
          <a:p>
            <a:pPr>
              <a:lnSpc>
                <a:spcPct val="170000"/>
              </a:lnSpc>
            </a:pPr>
            <a:r>
              <a:rPr lang="en-US" dirty="0">
                <a:solidFill>
                  <a:srgbClr val="FFFF00"/>
                </a:solidFill>
              </a:rPr>
              <a:t>But you do not have the right to talk while someone else is learning.</a:t>
            </a:r>
          </a:p>
          <a:p>
            <a:pPr>
              <a:lnSpc>
                <a:spcPct val="170000"/>
              </a:lnSpc>
            </a:pPr>
            <a:r>
              <a:rPr lang="en-US" dirty="0"/>
              <a:t>You have the right to disagree.</a:t>
            </a:r>
          </a:p>
          <a:p>
            <a:pPr>
              <a:lnSpc>
                <a:spcPct val="170000"/>
              </a:lnSpc>
            </a:pPr>
            <a:r>
              <a:rPr lang="en-US" dirty="0"/>
              <a:t>But you do not have the right to be disrespectful.</a:t>
            </a:r>
          </a:p>
          <a:p>
            <a:pPr>
              <a:lnSpc>
                <a:spcPct val="170000"/>
              </a:lnSpc>
            </a:pPr>
            <a:r>
              <a:rPr lang="en-US" dirty="0">
                <a:solidFill>
                  <a:srgbClr val="FFFF00"/>
                </a:solidFill>
              </a:rPr>
              <a:t>You have the right to enjoy yourself.</a:t>
            </a:r>
          </a:p>
          <a:p>
            <a:pPr>
              <a:lnSpc>
                <a:spcPct val="170000"/>
              </a:lnSpc>
            </a:pPr>
            <a:r>
              <a:rPr lang="en-US" dirty="0">
                <a:solidFill>
                  <a:srgbClr val="FFFF00"/>
                </a:solidFill>
              </a:rPr>
              <a:t>But you do not have the right to prevent others from learning.</a:t>
            </a:r>
          </a:p>
          <a:p>
            <a:pPr>
              <a:lnSpc>
                <a:spcPct val="170000"/>
              </a:lnSpc>
            </a:pPr>
            <a:r>
              <a:rPr lang="en-US" dirty="0">
                <a:solidFill>
                  <a:srgbClr val="92D050"/>
                </a:solidFill>
              </a:rPr>
              <a:t>Responsibility means understanding that your choices affect others</a:t>
            </a:r>
            <a:r>
              <a:rPr lang="en-US" sz="1400" dirty="0">
                <a:solidFill>
                  <a:srgbClr val="92D05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500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79693"/>
          </a:xfrm>
        </p:spPr>
        <p:txBody>
          <a:bodyPr/>
          <a:lstStyle/>
          <a:p>
            <a:r>
              <a:rPr lang="en-US" dirty="0"/>
              <a:t>Rights Come With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580605"/>
            <a:ext cx="8946541" cy="4772296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i="1" dirty="0">
                <a:solidFill>
                  <a:srgbClr val="92D050"/>
                </a:solidFill>
              </a:rPr>
              <a:t>My choices should not</a:t>
            </a:r>
          </a:p>
          <a:p>
            <a:pPr marL="0" indent="0" algn="ctr">
              <a:buNone/>
            </a:pPr>
            <a:r>
              <a:rPr lang="en-US" sz="4800" b="1" i="1" dirty="0">
                <a:solidFill>
                  <a:srgbClr val="92D050"/>
                </a:solidFill>
              </a:rPr>
              <a:t> take away </a:t>
            </a:r>
          </a:p>
          <a:p>
            <a:pPr marL="0" indent="0" algn="ctr">
              <a:buNone/>
            </a:pPr>
            <a:r>
              <a:rPr lang="en-US" sz="4800" b="1" i="1" dirty="0">
                <a:solidFill>
                  <a:srgbClr val="92D050"/>
                </a:solidFill>
              </a:rPr>
              <a:t>someone else's rights.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0" r="12173" b="13086"/>
          <a:stretch/>
        </p:blipFill>
        <p:spPr>
          <a:xfrm>
            <a:off x="3976382" y="4428307"/>
            <a:ext cx="3087417" cy="232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74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243712"/>
            <a:ext cx="9404723" cy="814379"/>
          </a:xfrm>
        </p:spPr>
        <p:txBody>
          <a:bodyPr/>
          <a:lstStyle/>
          <a:p>
            <a:r>
              <a:rPr lang="en-US" dirty="0"/>
              <a:t>Our Three Main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41417"/>
            <a:ext cx="8946541" cy="5316583"/>
          </a:xfrm>
        </p:spPr>
        <p:txBody>
          <a:bodyPr>
            <a:normAutofit fontScale="85000" lnSpcReduction="20000"/>
          </a:bodyPr>
          <a:lstStyle/>
          <a:p>
            <a:r>
              <a:rPr lang="en-US" sz="3200" b="1" dirty="0"/>
              <a:t>We protect:</a:t>
            </a:r>
          </a:p>
          <a:p>
            <a:r>
              <a:rPr lang="en-US" sz="3200" b="1" dirty="0">
                <a:solidFill>
                  <a:srgbClr val="92D050"/>
                </a:solidFill>
              </a:rPr>
              <a:t>PEOPLE</a:t>
            </a:r>
          </a:p>
          <a:p>
            <a:pPr marL="0" indent="0">
              <a:buNone/>
            </a:pPr>
            <a:r>
              <a:rPr lang="en-US" sz="3200" dirty="0"/>
              <a:t>How we treat others.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We protect people's feelings, dignity, and safety.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b="1" dirty="0">
                <a:solidFill>
                  <a:srgbClr val="92D050"/>
                </a:solidFill>
              </a:rPr>
              <a:t>LEARNING</a:t>
            </a:r>
          </a:p>
          <a:p>
            <a:pPr marL="0" indent="0">
              <a:buNone/>
            </a:pPr>
            <a:r>
              <a:rPr lang="en-US" sz="3200" dirty="0"/>
              <a:t>How we use classroom safe environment.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We make sure everyone has the chance to concentrate and improve.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b="1" dirty="0">
                <a:solidFill>
                  <a:srgbClr val="92D050"/>
                </a:solidFill>
              </a:rPr>
              <a:t>TIME</a:t>
            </a:r>
          </a:p>
          <a:p>
            <a:pPr marL="0" indent="0">
              <a:buNone/>
            </a:pPr>
            <a:r>
              <a:rPr lang="en-US" sz="3200" dirty="0"/>
              <a:t>How we respect everyone’s opportunity.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We understand that lost learning time cannot be recovered.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230" y="1286691"/>
            <a:ext cx="3701245" cy="291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339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Respect: What It Is and What It Is Not</a:t>
            </a:r>
            <a:br>
              <a:rPr lang="en-US" b="1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101" y="2056092"/>
            <a:ext cx="4396339" cy="4801908"/>
          </a:xfrm>
        </p:spPr>
        <p:txBody>
          <a:bodyPr>
            <a:normAutofit lnSpcReduction="10000"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Respect is:</a:t>
            </a:r>
          </a:p>
          <a:p>
            <a:r>
              <a:rPr lang="en-US" sz="2400" dirty="0">
                <a:solidFill>
                  <a:srgbClr val="92D050"/>
                </a:solidFill>
              </a:rPr>
              <a:t>✓ Listening</a:t>
            </a:r>
            <a:br>
              <a:rPr lang="en-US" sz="2400" dirty="0">
                <a:solidFill>
                  <a:srgbClr val="92D050"/>
                </a:solidFill>
              </a:rPr>
            </a:br>
            <a:r>
              <a:rPr lang="en-US" sz="2400" dirty="0">
                <a:solidFill>
                  <a:srgbClr val="92D050"/>
                </a:solidFill>
              </a:rPr>
              <a:t>✓ Speaking appropriately</a:t>
            </a:r>
            <a:br>
              <a:rPr lang="en-US" sz="2400" dirty="0">
                <a:solidFill>
                  <a:srgbClr val="92D050"/>
                </a:solidFill>
              </a:rPr>
            </a:br>
            <a:r>
              <a:rPr lang="en-US" sz="2400" dirty="0">
                <a:solidFill>
                  <a:srgbClr val="92D050"/>
                </a:solidFill>
              </a:rPr>
              <a:t>✓ Following reasonable instructions</a:t>
            </a:r>
            <a:br>
              <a:rPr lang="en-US" sz="2400" dirty="0">
                <a:solidFill>
                  <a:srgbClr val="92D050"/>
                </a:solidFill>
              </a:rPr>
            </a:br>
            <a:r>
              <a:rPr lang="en-US" sz="2400" dirty="0">
                <a:solidFill>
                  <a:srgbClr val="92D050"/>
                </a:solidFill>
              </a:rPr>
              <a:t>✓ Considering others</a:t>
            </a:r>
          </a:p>
          <a:p>
            <a:r>
              <a:rPr lang="en-US" sz="2400" b="1" dirty="0">
                <a:solidFill>
                  <a:srgbClr val="FFFF00"/>
                </a:solidFill>
              </a:rPr>
              <a:t>Respect is not:</a:t>
            </a:r>
          </a:p>
          <a:p>
            <a:r>
              <a:rPr lang="en-US" sz="2400" dirty="0">
                <a:solidFill>
                  <a:srgbClr val="FFFF00"/>
                </a:solidFill>
              </a:rPr>
              <a:t>✗ Silence because you are afraid</a:t>
            </a:r>
            <a:br>
              <a:rPr lang="en-US" sz="2400" dirty="0">
                <a:solidFill>
                  <a:srgbClr val="FFFF00"/>
                </a:solidFill>
              </a:rPr>
            </a:br>
            <a:r>
              <a:rPr lang="en-US" sz="2400" dirty="0">
                <a:solidFill>
                  <a:srgbClr val="FFFF00"/>
                </a:solidFill>
              </a:rPr>
              <a:t>✗ Never asking questions</a:t>
            </a:r>
            <a:br>
              <a:rPr lang="en-US" sz="2400" dirty="0">
                <a:solidFill>
                  <a:srgbClr val="FFFF00"/>
                </a:solidFill>
              </a:rPr>
            </a:br>
            <a:r>
              <a:rPr lang="en-US" sz="2400" dirty="0">
                <a:solidFill>
                  <a:srgbClr val="FFFF00"/>
                </a:solidFill>
              </a:rPr>
              <a:t>✗ Always agreeing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264331" y="1350697"/>
            <a:ext cx="6727372" cy="537667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FFFF00"/>
                </a:solidFill>
              </a:rPr>
              <a:t>Respect does not mean that you cannot have an opinion.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FFFF00"/>
                </a:solidFill>
              </a:rPr>
              <a:t>Respect does not mean that you cannot ask questions.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92D050"/>
                </a:solidFill>
              </a:rPr>
              <a:t>Respect means expressing yourself in an appropriate way.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92D050"/>
                </a:solidFill>
              </a:rPr>
              <a:t>A respectful student can say:</a:t>
            </a:r>
            <a:br>
              <a:rPr lang="en-US" dirty="0">
                <a:solidFill>
                  <a:srgbClr val="92D050"/>
                </a:solidFill>
              </a:rPr>
            </a:br>
            <a:r>
              <a:rPr lang="en-US" dirty="0">
                <a:solidFill>
                  <a:srgbClr val="92D050"/>
                </a:solidFill>
              </a:rPr>
              <a:t>‘I disagree.’</a:t>
            </a:r>
            <a:br>
              <a:rPr lang="en-US" dirty="0">
                <a:solidFill>
                  <a:srgbClr val="92D050"/>
                </a:solidFill>
              </a:rPr>
            </a:br>
            <a:r>
              <a:rPr lang="en-US" dirty="0">
                <a:solidFill>
                  <a:srgbClr val="92D050"/>
                </a:solidFill>
              </a:rPr>
              <a:t>‘Could you explain?’</a:t>
            </a:r>
            <a:br>
              <a:rPr lang="en-US" dirty="0">
                <a:solidFill>
                  <a:srgbClr val="92D050"/>
                </a:solidFill>
              </a:rPr>
            </a:br>
            <a:r>
              <a:rPr lang="en-US" dirty="0">
                <a:solidFill>
                  <a:srgbClr val="92D050"/>
                </a:solidFill>
              </a:rPr>
              <a:t>‘I have another idea.’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FFFF00"/>
                </a:solidFill>
              </a:rPr>
              <a:t>A disrespectful student tries to insult, interrupt, challenge the person instead of the idea, or refuse cooperation.</a:t>
            </a:r>
          </a:p>
        </p:txBody>
      </p:sp>
    </p:spTree>
    <p:extLst>
      <p:ext uri="{BB962C8B-B14F-4D97-AF65-F5344CB8AC3E}">
        <p14:creationId xmlns:p14="http://schemas.microsoft.com/office/powerpoint/2010/main" val="2424548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04523"/>
            <a:ext cx="9404723" cy="814379"/>
          </a:xfrm>
        </p:spPr>
        <p:txBody>
          <a:bodyPr/>
          <a:lstStyle/>
          <a:p>
            <a:r>
              <a:rPr lang="en-US" b="1" dirty="0"/>
              <a:t>Real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226" y="1410788"/>
            <a:ext cx="4396339" cy="4845549"/>
          </a:xfrm>
        </p:spPr>
        <p:txBody>
          <a:bodyPr/>
          <a:lstStyle/>
          <a:p>
            <a:r>
              <a:rPr lang="en-US" sz="2800" b="1" dirty="0">
                <a:solidFill>
                  <a:srgbClr val="FFFF00"/>
                </a:solidFill>
              </a:rPr>
              <a:t>Real confidence is not proving you can argue.</a:t>
            </a:r>
          </a:p>
          <a:p>
            <a:r>
              <a:rPr lang="en-US" sz="2800" dirty="0">
                <a:solidFill>
                  <a:srgbClr val="92D050"/>
                </a:solidFill>
              </a:rPr>
              <a:t>It is showing:</a:t>
            </a:r>
          </a:p>
          <a:p>
            <a:r>
              <a:rPr lang="en-US" sz="2800" b="1" dirty="0">
                <a:solidFill>
                  <a:srgbClr val="92D050"/>
                </a:solidFill>
              </a:rPr>
              <a:t>Ideas</a:t>
            </a:r>
            <a:endParaRPr lang="en-US" sz="2800" dirty="0">
              <a:solidFill>
                <a:srgbClr val="92D050"/>
              </a:solidFill>
            </a:endParaRPr>
          </a:p>
          <a:p>
            <a:r>
              <a:rPr lang="en-US" sz="2800" b="1" dirty="0">
                <a:solidFill>
                  <a:srgbClr val="92D050"/>
                </a:solidFill>
              </a:rPr>
              <a:t>Effort</a:t>
            </a:r>
            <a:endParaRPr lang="en-US" sz="2800" dirty="0">
              <a:solidFill>
                <a:srgbClr val="92D050"/>
              </a:solidFill>
            </a:endParaRPr>
          </a:p>
          <a:p>
            <a:r>
              <a:rPr lang="en-US" sz="2800" b="1" dirty="0">
                <a:solidFill>
                  <a:srgbClr val="92D050"/>
                </a:solidFill>
              </a:rPr>
              <a:t>Creativity</a:t>
            </a:r>
            <a:endParaRPr lang="en-US" sz="2800" dirty="0">
              <a:solidFill>
                <a:srgbClr val="92D050"/>
              </a:solidFill>
            </a:endParaRPr>
          </a:p>
          <a:p>
            <a:r>
              <a:rPr lang="en-US" sz="2800" b="1" dirty="0">
                <a:solidFill>
                  <a:srgbClr val="92D050"/>
                </a:solidFill>
              </a:rPr>
              <a:t>Progress</a:t>
            </a:r>
            <a:endParaRPr lang="en-US" sz="2800" dirty="0">
              <a:solidFill>
                <a:srgbClr val="92D050"/>
              </a:solidFill>
            </a:endParaRPr>
          </a:p>
          <a:p>
            <a:r>
              <a:rPr lang="en-US" sz="2800" b="1" dirty="0">
                <a:solidFill>
                  <a:srgbClr val="92D050"/>
                </a:solidFill>
              </a:rPr>
              <a:t>Responsibility</a:t>
            </a:r>
            <a:endParaRPr lang="en-US" sz="2800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1541417"/>
            <a:ext cx="6415587" cy="4937760"/>
          </a:xfrm>
        </p:spPr>
        <p:txBody>
          <a:bodyPr>
            <a:normAutofit/>
          </a:bodyPr>
          <a:lstStyle/>
          <a:p>
            <a:r>
              <a:rPr lang="en-US" sz="2800" dirty="0"/>
              <a:t>The classroom is not a place to prove that you can argue or to have the last word.</a:t>
            </a:r>
          </a:p>
          <a:p>
            <a:r>
              <a:rPr lang="en-US" sz="2800" dirty="0"/>
              <a:t>The strongest students are not those who win an argument.</a:t>
            </a:r>
          </a:p>
          <a:p>
            <a:r>
              <a:rPr lang="en-US" sz="2800" dirty="0">
                <a:solidFill>
                  <a:srgbClr val="92D050"/>
                </a:solidFill>
              </a:rPr>
              <a:t>The strongest students are those who can control themselves, listen, think, work hard, and express themselves respectfully.</a:t>
            </a:r>
          </a:p>
        </p:txBody>
      </p:sp>
    </p:spTree>
    <p:extLst>
      <p:ext uri="{BB962C8B-B14F-4D97-AF65-F5344CB8AC3E}">
        <p14:creationId xmlns:p14="http://schemas.microsoft.com/office/powerpoint/2010/main" val="1725657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671" y="152272"/>
            <a:ext cx="9404723" cy="853568"/>
          </a:xfrm>
        </p:spPr>
        <p:txBody>
          <a:bodyPr/>
          <a:lstStyle/>
          <a:p>
            <a:r>
              <a:rPr lang="en-US" dirty="0" err="1"/>
              <a:t>Behaviour</a:t>
            </a:r>
            <a:r>
              <a:rPr lang="en-US" dirty="0"/>
              <a:t> Levels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0351" y="1394369"/>
            <a:ext cx="4396339" cy="5097870"/>
          </a:xfrm>
        </p:spPr>
        <p:txBody>
          <a:bodyPr/>
          <a:lstStyle/>
          <a:p>
            <a:r>
              <a:rPr lang="en-US" sz="2800" b="1" dirty="0"/>
              <a:t>Not every </a:t>
            </a:r>
            <a:r>
              <a:rPr lang="en-US" sz="2800" b="1" dirty="0" err="1"/>
              <a:t>behaviour</a:t>
            </a:r>
            <a:r>
              <a:rPr lang="en-US" sz="2800" b="1" dirty="0"/>
              <a:t> is the same.</a:t>
            </a:r>
          </a:p>
          <a:p>
            <a:endParaRPr lang="en-US" sz="2800" b="1" dirty="0"/>
          </a:p>
          <a:p>
            <a:r>
              <a:rPr lang="en-US" sz="2800" dirty="0">
                <a:solidFill>
                  <a:srgbClr val="FFFF00"/>
                </a:solidFill>
              </a:rPr>
              <a:t>We consider:</a:t>
            </a:r>
          </a:p>
          <a:p>
            <a:pPr lvl="0"/>
            <a:r>
              <a:rPr lang="en-US" sz="2800" dirty="0"/>
              <a:t>What happened?</a:t>
            </a:r>
          </a:p>
          <a:p>
            <a:pPr lvl="0"/>
            <a:r>
              <a:rPr lang="en-US" sz="2800" dirty="0"/>
              <a:t>How serious was it?</a:t>
            </a:r>
          </a:p>
          <a:p>
            <a:pPr lvl="0"/>
            <a:r>
              <a:rPr lang="en-US" sz="2800" dirty="0"/>
              <a:t>Who was affected?</a:t>
            </a:r>
          </a:p>
          <a:p>
            <a:pPr lvl="0"/>
            <a:r>
              <a:rPr lang="en-US" sz="2800" dirty="0"/>
              <a:t>Was it repeated?</a:t>
            </a:r>
          </a:p>
          <a:p>
            <a:pPr lvl="0"/>
            <a:r>
              <a:rPr lang="en-US" sz="2800" dirty="0"/>
              <a:t>Was it intentional?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1619794"/>
            <a:ext cx="5958387" cy="463654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Now we need to talk about consequences.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92D050"/>
                </a:solidFill>
              </a:rPr>
              <a:t>Fairness means understanding that not every </a:t>
            </a:r>
            <a:r>
              <a:rPr lang="en-US" sz="2000" dirty="0" err="1">
                <a:solidFill>
                  <a:srgbClr val="92D050"/>
                </a:solidFill>
              </a:rPr>
              <a:t>behaviour</a:t>
            </a:r>
            <a:r>
              <a:rPr lang="en-US" sz="2000" dirty="0">
                <a:solidFill>
                  <a:srgbClr val="92D050"/>
                </a:solidFill>
              </a:rPr>
              <a:t> is treated the same way.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A student who makes a small mistake that can be corrected is not treated the same as a student whose </a:t>
            </a:r>
            <a:r>
              <a:rPr lang="en-US" sz="2000" dirty="0" err="1"/>
              <a:t>behaviour</a:t>
            </a:r>
            <a:r>
              <a:rPr lang="en-US" sz="2000" dirty="0"/>
              <a:t> harms others or seriously disrupts learning.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92D050"/>
                </a:solidFill>
              </a:rPr>
              <a:t>We look at the situation carefully.</a:t>
            </a:r>
          </a:p>
        </p:txBody>
      </p:sp>
    </p:spTree>
    <p:extLst>
      <p:ext uri="{BB962C8B-B14F-4D97-AF65-F5344CB8AC3E}">
        <p14:creationId xmlns:p14="http://schemas.microsoft.com/office/powerpoint/2010/main" val="3261135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502" y="217587"/>
            <a:ext cx="10228218" cy="814379"/>
          </a:xfrm>
        </p:spPr>
        <p:txBody>
          <a:bodyPr/>
          <a:lstStyle/>
          <a:p>
            <a:r>
              <a:rPr lang="en-US" dirty="0"/>
              <a:t>Level 1: Minor Age-Related </a:t>
            </a:r>
            <a:r>
              <a:rPr lang="en-US" dirty="0" err="1"/>
              <a:t>Behaviours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7917" y="1720941"/>
            <a:ext cx="4396339" cy="4666796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FF00"/>
                </a:solidFill>
              </a:rPr>
              <a:t>Examples:</a:t>
            </a:r>
          </a:p>
          <a:p>
            <a:pPr lvl="0">
              <a:lnSpc>
                <a:spcPct val="150000"/>
              </a:lnSpc>
            </a:pPr>
            <a:r>
              <a:rPr lang="en-US" sz="2400" dirty="0"/>
              <a:t>Incorrect uniform item</a:t>
            </a:r>
          </a:p>
          <a:p>
            <a:pPr lvl="0">
              <a:lnSpc>
                <a:spcPct val="150000"/>
              </a:lnSpc>
            </a:pPr>
            <a:r>
              <a:rPr lang="en-US" sz="2400" dirty="0"/>
              <a:t>Hair/grooming issues</a:t>
            </a:r>
          </a:p>
          <a:p>
            <a:pPr lvl="0">
              <a:lnSpc>
                <a:spcPct val="150000"/>
              </a:lnSpc>
            </a:pPr>
            <a:r>
              <a:rPr lang="en-US" sz="2400" dirty="0"/>
              <a:t>Late arrival</a:t>
            </a:r>
          </a:p>
          <a:p>
            <a:pPr lvl="0">
              <a:lnSpc>
                <a:spcPct val="150000"/>
              </a:lnSpc>
            </a:pPr>
            <a:r>
              <a:rPr lang="en-US" sz="2400" dirty="0"/>
              <a:t>Long nails or nail polish</a:t>
            </a:r>
          </a:p>
          <a:p>
            <a:pPr lvl="0">
              <a:lnSpc>
                <a:spcPct val="150000"/>
              </a:lnSpc>
            </a:pPr>
            <a:r>
              <a:rPr lang="en-US" sz="2400" dirty="0"/>
              <a:t>Late to class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9" y="1619794"/>
            <a:ext cx="5656217" cy="5016137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These are </a:t>
            </a:r>
            <a:r>
              <a:rPr lang="en-US" sz="2400" dirty="0" err="1"/>
              <a:t>behaviours</a:t>
            </a:r>
            <a:r>
              <a:rPr lang="en-US" sz="2400" dirty="0"/>
              <a:t> that may happen because students are still learning responsibility and </a:t>
            </a:r>
            <a:r>
              <a:rPr lang="en-US" sz="2400" dirty="0" err="1"/>
              <a:t>organisation</a:t>
            </a:r>
            <a:r>
              <a:rPr lang="en-US" sz="2400" dirty="0"/>
              <a:t>.</a:t>
            </a:r>
          </a:p>
          <a:p>
            <a:pPr algn="just">
              <a:lnSpc>
                <a:spcPct val="150000"/>
              </a:lnSpc>
            </a:pP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en-US" sz="2400" dirty="0"/>
              <a:t>They do not usually affect safety or learning significantly, but </a:t>
            </a:r>
            <a:r>
              <a:rPr lang="en-US" sz="2400" dirty="0">
                <a:solidFill>
                  <a:srgbClr val="92D050"/>
                </a:solidFill>
              </a:rPr>
              <a:t>they still need correction because responsibility starts with small things.</a:t>
            </a:r>
          </a:p>
        </p:txBody>
      </p:sp>
    </p:spTree>
    <p:extLst>
      <p:ext uri="{BB962C8B-B14F-4D97-AF65-F5344CB8AC3E}">
        <p14:creationId xmlns:p14="http://schemas.microsoft.com/office/powerpoint/2010/main" val="2327871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985" y="178398"/>
            <a:ext cx="9404723" cy="905819"/>
          </a:xfrm>
        </p:spPr>
        <p:txBody>
          <a:bodyPr/>
          <a:lstStyle/>
          <a:p>
            <a:r>
              <a:rPr lang="en-US" dirty="0"/>
              <a:t>Consequences: Minor </a:t>
            </a:r>
            <a:r>
              <a:rPr lang="en-US" dirty="0" err="1"/>
              <a:t>Behaviours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1886" y="989420"/>
            <a:ext cx="6139542" cy="586858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Progressive response:</a:t>
            </a:r>
          </a:p>
          <a:p>
            <a:pPr lvl="0"/>
            <a:r>
              <a:rPr lang="en-US" sz="2400" dirty="0">
                <a:solidFill>
                  <a:srgbClr val="92D050"/>
                </a:solidFill>
              </a:rPr>
              <a:t>Loss of one lesson</a:t>
            </a:r>
          </a:p>
          <a:p>
            <a:pPr lvl="0"/>
            <a:r>
              <a:rPr lang="en-US" sz="2400" dirty="0">
                <a:solidFill>
                  <a:srgbClr val="92D050"/>
                </a:solidFill>
              </a:rPr>
              <a:t>Loss of two lessons</a:t>
            </a:r>
          </a:p>
          <a:p>
            <a:pPr lvl="0"/>
            <a:r>
              <a:rPr lang="en-US" sz="2400" dirty="0">
                <a:solidFill>
                  <a:srgbClr val="92D050"/>
                </a:solidFill>
              </a:rPr>
              <a:t>Staying after school for one hour</a:t>
            </a:r>
          </a:p>
          <a:p>
            <a:pPr lvl="0"/>
            <a:r>
              <a:rPr lang="en-US" sz="2400" dirty="0">
                <a:solidFill>
                  <a:srgbClr val="92D050"/>
                </a:solidFill>
              </a:rPr>
              <a:t>Staying after school for one and a half hours</a:t>
            </a:r>
          </a:p>
          <a:p>
            <a:pPr marL="0" lvl="0" indent="0">
              <a:buNone/>
            </a:pPr>
            <a:endParaRPr lang="en-US" sz="2400" dirty="0"/>
          </a:p>
          <a:p>
            <a:r>
              <a:rPr lang="en-US" sz="2400" b="1" dirty="0">
                <a:solidFill>
                  <a:srgbClr val="FFFF00"/>
                </a:solidFill>
              </a:rPr>
              <a:t>Additional expectations:</a:t>
            </a:r>
            <a:endParaRPr lang="en-US" sz="2400" dirty="0">
              <a:solidFill>
                <a:srgbClr val="FFFF00"/>
              </a:solidFill>
            </a:endParaRPr>
          </a:p>
          <a:p>
            <a:pPr lvl="0"/>
            <a:r>
              <a:rPr lang="en-US" sz="2400" dirty="0">
                <a:solidFill>
                  <a:srgbClr val="FFFF00"/>
                </a:solidFill>
              </a:rPr>
              <a:t>Long nails may need to be cut at school by the student herself.</a:t>
            </a:r>
          </a:p>
          <a:p>
            <a:pPr lvl="0"/>
            <a:r>
              <a:rPr lang="en-US" sz="2400" dirty="0">
                <a:solidFill>
                  <a:srgbClr val="FFFF00"/>
                </a:solidFill>
              </a:rPr>
              <a:t>If gel nails cannot be removed at school, the student may need to stay at home until the issue is resolved.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59" y="2056092"/>
            <a:ext cx="5199017" cy="420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/>
              <a:t>The purpose is not embarrassment.</a:t>
            </a:r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The purpose is teaching responsibility and helping students understand that school expectations matter.</a:t>
            </a:r>
          </a:p>
        </p:txBody>
      </p:sp>
    </p:spTree>
    <p:extLst>
      <p:ext uri="{BB962C8B-B14F-4D97-AF65-F5344CB8AC3E}">
        <p14:creationId xmlns:p14="http://schemas.microsoft.com/office/powerpoint/2010/main" val="853556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165335"/>
            <a:ext cx="9404723" cy="801316"/>
          </a:xfrm>
        </p:spPr>
        <p:txBody>
          <a:bodyPr/>
          <a:lstStyle/>
          <a:p>
            <a:r>
              <a:rPr lang="en-US" dirty="0"/>
              <a:t>Personal Items &amp; Food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7918" y="1185364"/>
            <a:ext cx="4396339" cy="551588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FF00"/>
                </a:solidFill>
              </a:rPr>
              <a:t>Examples:</a:t>
            </a:r>
          </a:p>
          <a:p>
            <a:pPr lvl="0">
              <a:lnSpc>
                <a:spcPct val="150000"/>
              </a:lnSpc>
            </a:pPr>
            <a:r>
              <a:rPr lang="en-US" sz="2800" dirty="0"/>
              <a:t>Unhealthy food choices</a:t>
            </a:r>
          </a:p>
          <a:p>
            <a:pPr lvl="0">
              <a:lnSpc>
                <a:spcPct val="150000"/>
              </a:lnSpc>
            </a:pPr>
            <a:r>
              <a:rPr lang="en-US" sz="2800" dirty="0"/>
              <a:t>Perfumes</a:t>
            </a:r>
          </a:p>
          <a:p>
            <a:pPr lvl="0">
              <a:lnSpc>
                <a:spcPct val="150000"/>
              </a:lnSpc>
            </a:pPr>
            <a:r>
              <a:rPr lang="en-US" sz="2800" dirty="0"/>
              <a:t>Accessories</a:t>
            </a:r>
          </a:p>
          <a:p>
            <a:pPr lvl="0">
              <a:lnSpc>
                <a:spcPct val="150000"/>
              </a:lnSpc>
            </a:pPr>
            <a:r>
              <a:rPr lang="en-US" sz="2800" dirty="0"/>
              <a:t>Mobile phones</a:t>
            </a:r>
          </a:p>
          <a:p>
            <a:pPr lvl="0">
              <a:lnSpc>
                <a:spcPct val="150000"/>
              </a:lnSpc>
            </a:pPr>
            <a:r>
              <a:rPr lang="en-US" sz="2800" dirty="0"/>
              <a:t>Digital watches</a:t>
            </a:r>
          </a:p>
          <a:p>
            <a:pPr lvl="0">
              <a:lnSpc>
                <a:spcPct val="150000"/>
              </a:lnSpc>
            </a:pPr>
            <a:r>
              <a:rPr lang="en-US" sz="2800" dirty="0"/>
              <a:t>Games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4593" y="1843182"/>
            <a:ext cx="6113417" cy="4557618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600" dirty="0"/>
              <a:t>Some items are not appropriate for school because they distract from learning or create unnecessary problems.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600" dirty="0"/>
              <a:t>When students bring items that are not allowed, the school follows a clear procedure.</a:t>
            </a:r>
          </a:p>
        </p:txBody>
      </p:sp>
    </p:spTree>
    <p:extLst>
      <p:ext uri="{BB962C8B-B14F-4D97-AF65-F5344CB8AC3E}">
        <p14:creationId xmlns:p14="http://schemas.microsoft.com/office/powerpoint/2010/main" val="4205480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30649"/>
            <a:ext cx="9404723" cy="879694"/>
          </a:xfrm>
        </p:spPr>
        <p:txBody>
          <a:bodyPr/>
          <a:lstStyle/>
          <a:p>
            <a:r>
              <a:rPr lang="en-US" dirty="0"/>
              <a:t>Consequences: Personal Items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5943" y="1110343"/>
            <a:ext cx="5878285" cy="5747657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Food:</a:t>
            </a:r>
          </a:p>
          <a:p>
            <a:pPr lvl="0"/>
            <a:r>
              <a:rPr lang="en-US" sz="2400" dirty="0"/>
              <a:t>Collected and not returned.</a:t>
            </a:r>
          </a:p>
          <a:p>
            <a:pPr lvl="0"/>
            <a:r>
              <a:rPr lang="en-US" sz="2400" b="1" dirty="0"/>
              <a:t>The school does not provide replacement food</a:t>
            </a:r>
            <a:r>
              <a:rPr lang="en-US" sz="2400" dirty="0"/>
              <a:t>.</a:t>
            </a:r>
          </a:p>
          <a:p>
            <a:pPr lvl="0"/>
            <a:endParaRPr lang="en-US" sz="2400" dirty="0"/>
          </a:p>
          <a:p>
            <a:r>
              <a:rPr lang="en-US" sz="2400" b="1" dirty="0">
                <a:solidFill>
                  <a:srgbClr val="FFFF00"/>
                </a:solidFill>
              </a:rPr>
              <a:t>Mobile phones/digital watches:</a:t>
            </a:r>
          </a:p>
          <a:p>
            <a:pPr lvl="0"/>
            <a:r>
              <a:rPr lang="en-US" sz="2400" dirty="0"/>
              <a:t>First time: returned after two weeks.</a:t>
            </a:r>
          </a:p>
          <a:p>
            <a:pPr lvl="0"/>
            <a:r>
              <a:rPr lang="en-US" sz="2400" dirty="0"/>
              <a:t>Second time: kept until the end of term.</a:t>
            </a:r>
          </a:p>
          <a:p>
            <a:pPr lvl="0"/>
            <a:endParaRPr lang="en-US" sz="2400" dirty="0"/>
          </a:p>
          <a:p>
            <a:r>
              <a:rPr lang="en-US" sz="2400" b="1" dirty="0">
                <a:solidFill>
                  <a:srgbClr val="FFFF00"/>
                </a:solidFill>
              </a:rPr>
              <a:t>Perfumes, accessories, games:</a:t>
            </a:r>
          </a:p>
          <a:p>
            <a:pPr lvl="0"/>
            <a:r>
              <a:rPr lang="en-US" sz="2400" dirty="0"/>
              <a:t>Not returned.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43659" y="2108343"/>
            <a:ext cx="4396341" cy="420024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consequences are explained clearly because </a:t>
            </a:r>
            <a:r>
              <a:rPr lang="en-US" sz="2800" i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deserve to know the expectations before making choices.</a:t>
            </a:r>
          </a:p>
        </p:txBody>
      </p:sp>
    </p:spTree>
    <p:extLst>
      <p:ext uri="{BB962C8B-B14F-4D97-AF65-F5344CB8AC3E}">
        <p14:creationId xmlns:p14="http://schemas.microsoft.com/office/powerpoint/2010/main" val="512614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754" y="139210"/>
            <a:ext cx="10162903" cy="814379"/>
          </a:xfrm>
        </p:spPr>
        <p:txBody>
          <a:bodyPr/>
          <a:lstStyle/>
          <a:p>
            <a:r>
              <a:rPr lang="en-US" dirty="0"/>
              <a:t>Level 2: </a:t>
            </a:r>
            <a:r>
              <a:rPr lang="en-US" dirty="0" err="1"/>
              <a:t>Behaviour</a:t>
            </a:r>
            <a:r>
              <a:rPr lang="en-US" dirty="0"/>
              <a:t> Affecting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6754" y="2455816"/>
            <a:ext cx="4957853" cy="429768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FF00"/>
                </a:solidFill>
              </a:rPr>
              <a:t>Examples: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</a:rPr>
              <a:t>Excessive talking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FFFF00"/>
                </a:solidFill>
              </a:rPr>
              <a:t>    (Side conversations)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</a:rPr>
              <a:t>Movement without permission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</a:rPr>
              <a:t>Distracting others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</a:rPr>
              <a:t>Not following the explanation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4331" y="1162594"/>
            <a:ext cx="6927669" cy="5494239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300" dirty="0"/>
              <a:t>Sometimes </a:t>
            </a:r>
            <a:r>
              <a:rPr lang="en-US" sz="2300" dirty="0" err="1"/>
              <a:t>behaviour</a:t>
            </a:r>
            <a:r>
              <a:rPr lang="en-US" sz="2300" dirty="0"/>
              <a:t> may not seem serious, but when it prevents learning, it becomes a problem.           </a:t>
            </a:r>
          </a:p>
          <a:p>
            <a:pPr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300" b="1" dirty="0">
                <a:solidFill>
                  <a:srgbClr val="92D050"/>
                </a:solidFill>
              </a:rPr>
              <a:t>Remember:</a:t>
            </a:r>
          </a:p>
          <a:p>
            <a:pPr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300" b="1" dirty="0">
                <a:solidFill>
                  <a:srgbClr val="92D050"/>
                </a:solidFill>
              </a:rPr>
              <a:t>Your classmates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300" b="1" dirty="0">
                <a:solidFill>
                  <a:srgbClr val="92D050"/>
                </a:solidFill>
              </a:rPr>
              <a:t>have the right to learn.</a:t>
            </a:r>
          </a:p>
          <a:p>
            <a:pPr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300" b="1" dirty="0">
                <a:solidFill>
                  <a:srgbClr val="92D050"/>
                </a:solidFill>
              </a:rPr>
              <a:t>Your teacher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300" b="1" dirty="0">
                <a:solidFill>
                  <a:srgbClr val="92D050"/>
                </a:solidFill>
              </a:rPr>
              <a:t>has the responsibility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300" b="1" dirty="0">
                <a:solidFill>
                  <a:srgbClr val="92D050"/>
                </a:solidFill>
              </a:rPr>
              <a:t>to protect that learning.</a:t>
            </a:r>
          </a:p>
        </p:txBody>
      </p:sp>
    </p:spTree>
    <p:extLst>
      <p:ext uri="{BB962C8B-B14F-4D97-AF65-F5344CB8AC3E}">
        <p14:creationId xmlns:p14="http://schemas.microsoft.com/office/powerpoint/2010/main" val="3716534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173" y="204523"/>
            <a:ext cx="9404723" cy="801316"/>
          </a:xfrm>
        </p:spPr>
        <p:txBody>
          <a:bodyPr/>
          <a:lstStyle/>
          <a:p>
            <a:r>
              <a:rPr lang="en-US" dirty="0"/>
              <a:t>Consequences: Learning Disruption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5943" y="1250678"/>
            <a:ext cx="5133703" cy="550281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FF00"/>
                </a:solidFill>
              </a:rPr>
              <a:t>Progressive response:</a:t>
            </a:r>
          </a:p>
          <a:p>
            <a:pPr lvl="0">
              <a:lnSpc>
                <a:spcPct val="150000"/>
              </a:lnSpc>
            </a:pPr>
            <a:r>
              <a:rPr lang="en-US" sz="2400" dirty="0"/>
              <a:t>Reminder</a:t>
            </a:r>
          </a:p>
          <a:p>
            <a:pPr lvl="0">
              <a:lnSpc>
                <a:spcPct val="150000"/>
              </a:lnSpc>
            </a:pPr>
            <a:r>
              <a:rPr lang="en-US" sz="2400" dirty="0"/>
              <a:t>Standing inside class for 5 minutes</a:t>
            </a:r>
          </a:p>
          <a:p>
            <a:pPr lvl="0">
              <a:lnSpc>
                <a:spcPct val="150000"/>
              </a:lnSpc>
            </a:pPr>
            <a:r>
              <a:rPr lang="en-US" sz="2400" dirty="0"/>
              <a:t>Loss of lesson</a:t>
            </a:r>
          </a:p>
          <a:p>
            <a:pPr lvl="0">
              <a:lnSpc>
                <a:spcPct val="150000"/>
              </a:lnSpc>
            </a:pPr>
            <a:r>
              <a:rPr lang="en-US" sz="2400" dirty="0"/>
              <a:t>Staying after school for 1–1.5 hours</a:t>
            </a:r>
          </a:p>
          <a:p>
            <a:pPr lvl="0">
              <a:lnSpc>
                <a:spcPct val="150000"/>
              </a:lnSpc>
            </a:pPr>
            <a:r>
              <a:rPr lang="en-US" sz="2400" dirty="0"/>
              <a:t>Repeat …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6350273" cy="420024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92D050"/>
                </a:solidFill>
              </a:rPr>
              <a:t>The first goal is always to help you correct your </a:t>
            </a:r>
            <a:r>
              <a:rPr lang="en-US" sz="2800" dirty="0" err="1">
                <a:solidFill>
                  <a:srgbClr val="92D050"/>
                </a:solidFill>
              </a:rPr>
              <a:t>behaviour</a:t>
            </a:r>
            <a:r>
              <a:rPr lang="en-US" sz="2800" dirty="0">
                <a:solidFill>
                  <a:srgbClr val="92D050"/>
                </a:solidFill>
              </a:rPr>
              <a:t> and making better choices.</a:t>
            </a:r>
          </a:p>
          <a:p>
            <a:endParaRPr lang="en-US" sz="2800" dirty="0"/>
          </a:p>
          <a:p>
            <a:r>
              <a:rPr lang="en-US" sz="2800" dirty="0">
                <a:solidFill>
                  <a:srgbClr val="FFFF00"/>
                </a:solidFill>
              </a:rPr>
              <a:t>But if the </a:t>
            </a:r>
            <a:r>
              <a:rPr lang="en-US" sz="2800" dirty="0" err="1">
                <a:solidFill>
                  <a:srgbClr val="FFFF00"/>
                </a:solidFill>
              </a:rPr>
              <a:t>behaviour</a:t>
            </a:r>
            <a:r>
              <a:rPr lang="en-US" sz="2800" dirty="0">
                <a:solidFill>
                  <a:srgbClr val="FFFF00"/>
                </a:solidFill>
              </a:rPr>
              <a:t> continues, the response becomes stronger because the impact on learning becomes greater on other students.</a:t>
            </a:r>
          </a:p>
        </p:txBody>
      </p:sp>
    </p:spTree>
    <p:extLst>
      <p:ext uri="{BB962C8B-B14F-4D97-AF65-F5344CB8AC3E}">
        <p14:creationId xmlns:p14="http://schemas.microsoft.com/office/powerpoint/2010/main" val="3860992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671" y="204524"/>
            <a:ext cx="9404723" cy="762128"/>
          </a:xfrm>
        </p:spPr>
        <p:txBody>
          <a:bodyPr/>
          <a:lstStyle/>
          <a:p>
            <a:r>
              <a:rPr lang="en-US" dirty="0"/>
              <a:t>Level 3: Disrespectful </a:t>
            </a:r>
            <a:r>
              <a:rPr lang="en-US" dirty="0" err="1"/>
              <a:t>Behaviour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29" y="1368243"/>
            <a:ext cx="4605157" cy="5346066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FFFF00"/>
                </a:solidFill>
              </a:rPr>
              <a:t>Examples: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</a:rPr>
              <a:t>Speaking disrespectfully to teachers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</a:rPr>
              <a:t>Inappropriate arguing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</a:rPr>
              <a:t>Refusing reasonable instructions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</a:rPr>
              <a:t>Deliberately disrupting lessons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8469" y="1149531"/>
            <a:ext cx="6361611" cy="570846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FF00"/>
                </a:solidFill>
              </a:rPr>
              <a:t>Remember: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Questioning is allowed.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Disagreement is allowed.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FF00"/>
                </a:solidFill>
              </a:rPr>
              <a:t>Disrespect is not.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There is a difference between saying:</a:t>
            </a:r>
            <a:br>
              <a:rPr lang="en-US" sz="2400" b="1" dirty="0">
                <a:solidFill>
                  <a:srgbClr val="92D050"/>
                </a:solidFill>
              </a:rPr>
            </a:br>
            <a:r>
              <a:rPr lang="en-US" sz="2400" b="1" dirty="0">
                <a:solidFill>
                  <a:srgbClr val="92D050"/>
                </a:solidFill>
              </a:rPr>
              <a:t>‘Can you explain why?’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FF00"/>
                </a:solidFill>
              </a:rPr>
              <a:t>and saying:</a:t>
            </a:r>
            <a:br>
              <a:rPr lang="en-US" sz="2400" b="1" dirty="0">
                <a:solidFill>
                  <a:srgbClr val="FFFF00"/>
                </a:solidFill>
              </a:rPr>
            </a:br>
            <a:r>
              <a:rPr lang="en-US" sz="2400" b="1" dirty="0">
                <a:solidFill>
                  <a:srgbClr val="FFFF00"/>
                </a:solidFill>
              </a:rPr>
              <a:t>‘I will not do it.’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The way we communicate matters.</a:t>
            </a:r>
          </a:p>
        </p:txBody>
      </p:sp>
    </p:spTree>
    <p:extLst>
      <p:ext uri="{BB962C8B-B14F-4D97-AF65-F5344CB8AC3E}">
        <p14:creationId xmlns:p14="http://schemas.microsoft.com/office/powerpoint/2010/main" val="2777015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173" y="243712"/>
            <a:ext cx="9404723" cy="827442"/>
          </a:xfrm>
        </p:spPr>
        <p:txBody>
          <a:bodyPr/>
          <a:lstStyle/>
          <a:p>
            <a:r>
              <a:rPr lang="en-US" dirty="0"/>
              <a:t>Consequences: Disrespect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320" y="1436915"/>
            <a:ext cx="5225331" cy="5251268"/>
          </a:xfrm>
        </p:spPr>
        <p:txBody>
          <a:bodyPr>
            <a:normAutofit fontScale="92500" lnSpcReduction="20000"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Progressive response:</a:t>
            </a:r>
          </a:p>
          <a:p>
            <a:pPr lvl="0"/>
            <a:r>
              <a:rPr lang="en-US" sz="2800" dirty="0">
                <a:solidFill>
                  <a:srgbClr val="FFFF00"/>
                </a:solidFill>
              </a:rPr>
              <a:t>Loss of lesson</a:t>
            </a:r>
          </a:p>
          <a:p>
            <a:pPr lvl="0"/>
            <a:r>
              <a:rPr lang="en-US" sz="2800" dirty="0">
                <a:solidFill>
                  <a:srgbClr val="FFFF00"/>
                </a:solidFill>
              </a:rPr>
              <a:t>Loss of lesson + staying after school 1.5–2 hours</a:t>
            </a:r>
          </a:p>
          <a:p>
            <a:pPr lvl="0"/>
            <a:r>
              <a:rPr lang="en-US" sz="2800" dirty="0">
                <a:solidFill>
                  <a:srgbClr val="FFFF00"/>
                </a:solidFill>
              </a:rPr>
              <a:t>Internal suspension half day</a:t>
            </a:r>
          </a:p>
          <a:p>
            <a:pPr lvl="0"/>
            <a:r>
              <a:rPr lang="en-US" sz="2800" dirty="0">
                <a:solidFill>
                  <a:srgbClr val="FFFF00"/>
                </a:solidFill>
              </a:rPr>
              <a:t>External suspension one day</a:t>
            </a:r>
          </a:p>
          <a:p>
            <a:pPr lvl="0"/>
            <a:r>
              <a:rPr lang="en-US" sz="2800" dirty="0">
                <a:solidFill>
                  <a:srgbClr val="FFFF00"/>
                </a:solidFill>
              </a:rPr>
              <a:t>Two-day suspension</a:t>
            </a:r>
          </a:p>
          <a:p>
            <a:r>
              <a:rPr lang="en-US" sz="2800" dirty="0">
                <a:solidFill>
                  <a:srgbClr val="FFFF00"/>
                </a:solidFill>
              </a:rPr>
              <a:t>Three-day suspension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2790" y="1690331"/>
            <a:ext cx="5113074" cy="499785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200" dirty="0"/>
              <a:t>When disrespect continues,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/>
              <a:t>consequences become more serious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dirty="0"/>
              <a:t>because </a:t>
            </a:r>
            <a:r>
              <a:rPr lang="en-US" sz="3600" b="1" dirty="0">
                <a:solidFill>
                  <a:srgbClr val="92D050"/>
                </a:solidFill>
              </a:rPr>
              <a:t>respect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600" b="1" dirty="0">
                <a:solidFill>
                  <a:srgbClr val="92D050"/>
                </a:solidFill>
              </a:rPr>
              <a:t>is the foundation of learning together.</a:t>
            </a:r>
          </a:p>
        </p:txBody>
      </p:sp>
    </p:spTree>
    <p:extLst>
      <p:ext uri="{BB962C8B-B14F-4D97-AF65-F5344CB8AC3E}">
        <p14:creationId xmlns:p14="http://schemas.microsoft.com/office/powerpoint/2010/main" val="1792768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048" y="217587"/>
            <a:ext cx="9404723" cy="749065"/>
          </a:xfrm>
        </p:spPr>
        <p:txBody>
          <a:bodyPr/>
          <a:lstStyle/>
          <a:p>
            <a:r>
              <a:rPr lang="en-US" dirty="0"/>
              <a:t>Level 4: Serious </a:t>
            </a:r>
            <a:r>
              <a:rPr lang="en-US" dirty="0" err="1"/>
              <a:t>Behaviour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7917" y="966652"/>
            <a:ext cx="4957854" cy="589134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300" b="1" dirty="0">
                <a:solidFill>
                  <a:srgbClr val="FFFF00"/>
                </a:solidFill>
              </a:rPr>
              <a:t>Includes </a:t>
            </a:r>
            <a:r>
              <a:rPr lang="en-US" sz="2300" b="1" dirty="0" err="1">
                <a:solidFill>
                  <a:srgbClr val="FFFF00"/>
                </a:solidFill>
              </a:rPr>
              <a:t>behaviours</a:t>
            </a:r>
            <a:r>
              <a:rPr lang="en-US" sz="2300" b="1" dirty="0">
                <a:solidFill>
                  <a:srgbClr val="FFFF00"/>
                </a:solidFill>
              </a:rPr>
              <a:t> affecting:</a:t>
            </a:r>
          </a:p>
          <a:p>
            <a:pPr lvl="0">
              <a:lnSpc>
                <a:spcPct val="150000"/>
              </a:lnSpc>
            </a:pPr>
            <a:r>
              <a:rPr lang="en-US" sz="2300" dirty="0"/>
              <a:t>Safety</a:t>
            </a:r>
          </a:p>
          <a:p>
            <a:pPr lvl="0">
              <a:lnSpc>
                <a:spcPct val="150000"/>
              </a:lnSpc>
            </a:pPr>
            <a:r>
              <a:rPr lang="en-US" sz="2300" dirty="0"/>
              <a:t>Dignity</a:t>
            </a:r>
          </a:p>
          <a:p>
            <a:pPr lvl="0">
              <a:lnSpc>
                <a:spcPct val="150000"/>
              </a:lnSpc>
            </a:pPr>
            <a:r>
              <a:rPr lang="en-US" sz="2300" dirty="0"/>
              <a:t>School community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300" b="1" dirty="0">
                <a:solidFill>
                  <a:srgbClr val="FFFF00"/>
                </a:solidFill>
              </a:rPr>
              <a:t>Examples:</a:t>
            </a:r>
          </a:p>
          <a:p>
            <a:pPr lvl="0">
              <a:lnSpc>
                <a:spcPct val="150000"/>
              </a:lnSpc>
            </a:pPr>
            <a:r>
              <a:rPr lang="en-US" sz="2300" dirty="0"/>
              <a:t>Bullying</a:t>
            </a:r>
          </a:p>
          <a:p>
            <a:pPr lvl="0">
              <a:lnSpc>
                <a:spcPct val="150000"/>
              </a:lnSpc>
            </a:pPr>
            <a:r>
              <a:rPr lang="en-US" sz="2300" dirty="0"/>
              <a:t>Threats</a:t>
            </a:r>
          </a:p>
          <a:p>
            <a:pPr lvl="0">
              <a:lnSpc>
                <a:spcPct val="150000"/>
              </a:lnSpc>
            </a:pPr>
            <a:r>
              <a:rPr lang="en-US" sz="2300" dirty="0"/>
              <a:t>Physical aggression</a:t>
            </a:r>
          </a:p>
          <a:p>
            <a:pPr lvl="0">
              <a:lnSpc>
                <a:spcPct val="150000"/>
              </a:lnSpc>
            </a:pPr>
            <a:r>
              <a:rPr lang="en-US" sz="2300" dirty="0"/>
              <a:t>Serious intentional damage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1214846"/>
            <a:ext cx="6232707" cy="546027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/>
              <a:t>Some </a:t>
            </a:r>
            <a:r>
              <a:rPr lang="en-US" sz="2800" dirty="0" err="1"/>
              <a:t>behaviours</a:t>
            </a:r>
            <a:r>
              <a:rPr lang="en-US" sz="2800" dirty="0"/>
              <a:t> require </a:t>
            </a:r>
            <a:r>
              <a:rPr lang="en-US" sz="2800" b="1" dirty="0">
                <a:solidFill>
                  <a:srgbClr val="92D050"/>
                </a:solidFill>
              </a:rPr>
              <a:t>immediate action </a:t>
            </a:r>
            <a:r>
              <a:rPr lang="en-US" sz="2800" dirty="0"/>
              <a:t>because they affect the </a:t>
            </a:r>
            <a:r>
              <a:rPr lang="en-US" sz="2800" b="1" dirty="0">
                <a:solidFill>
                  <a:srgbClr val="FFFF00"/>
                </a:solidFill>
              </a:rPr>
              <a:t>safety and dignity </a:t>
            </a:r>
            <a:r>
              <a:rPr lang="en-US" sz="2800" dirty="0"/>
              <a:t>of others.</a:t>
            </a: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FFFF00"/>
                </a:solidFill>
              </a:rPr>
              <a:t>Bullying, intimidation, aggression, or serious damage </a:t>
            </a:r>
            <a:r>
              <a:rPr lang="en-US" sz="2800" dirty="0"/>
              <a:t>are not ordinary mistakes.</a:t>
            </a:r>
          </a:p>
          <a:p>
            <a:pPr algn="ctr">
              <a:lnSpc>
                <a:spcPct val="150000"/>
              </a:lnSpc>
            </a:pPr>
            <a:r>
              <a:rPr lang="en-US" sz="2800" dirty="0"/>
              <a:t>They require </a:t>
            </a:r>
            <a:r>
              <a:rPr lang="en-US" sz="2800" b="1" dirty="0">
                <a:solidFill>
                  <a:srgbClr val="FFFF00"/>
                </a:solidFill>
              </a:rPr>
              <a:t>serious intervention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7341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322089"/>
            <a:ext cx="9404723" cy="814379"/>
          </a:xfrm>
        </p:spPr>
        <p:txBody>
          <a:bodyPr/>
          <a:lstStyle/>
          <a:p>
            <a:r>
              <a:rPr lang="en-US" dirty="0"/>
              <a:t>Consequences: Serious </a:t>
            </a:r>
            <a:r>
              <a:rPr lang="en-US" dirty="0" err="1"/>
              <a:t>Behaviour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6111" y="1263740"/>
            <a:ext cx="4396339" cy="529381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FF00"/>
                </a:solidFill>
              </a:rPr>
              <a:t>Possible responses:</a:t>
            </a:r>
          </a:p>
          <a:p>
            <a:pPr lvl="0">
              <a:lnSpc>
                <a:spcPct val="150000"/>
              </a:lnSpc>
            </a:pPr>
            <a:r>
              <a:rPr lang="en-US" sz="2800" dirty="0"/>
              <a:t>Parent involvement</a:t>
            </a:r>
          </a:p>
          <a:p>
            <a:pPr lvl="0">
              <a:lnSpc>
                <a:spcPct val="150000"/>
              </a:lnSpc>
            </a:pPr>
            <a:r>
              <a:rPr lang="en-US" sz="2800" dirty="0"/>
              <a:t>Internal suspension</a:t>
            </a:r>
          </a:p>
          <a:p>
            <a:pPr lvl="0">
              <a:lnSpc>
                <a:spcPct val="150000"/>
              </a:lnSpc>
            </a:pPr>
            <a:r>
              <a:rPr lang="en-US" sz="2800" dirty="0"/>
              <a:t>External suspension</a:t>
            </a:r>
          </a:p>
          <a:p>
            <a:pPr lvl="0">
              <a:lnSpc>
                <a:spcPct val="150000"/>
              </a:lnSpc>
            </a:pPr>
            <a:r>
              <a:rPr lang="en-US" sz="2800" dirty="0"/>
              <a:t>Further administrative action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81897" y="1263740"/>
            <a:ext cx="6635932" cy="469740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The response depends on the situation.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We consider what happened, the impact, the seriousness, and whether the </a:t>
            </a:r>
            <a:r>
              <a:rPr lang="en-US" sz="2400" dirty="0" err="1"/>
              <a:t>behaviour</a:t>
            </a:r>
            <a:r>
              <a:rPr lang="en-US" sz="2400" dirty="0"/>
              <a:t> is repeated.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FFFF00"/>
                </a:solidFill>
              </a:rPr>
              <a:t>(Note: Some </a:t>
            </a:r>
            <a:r>
              <a:rPr lang="en-US" sz="2400" b="1" dirty="0" err="1">
                <a:solidFill>
                  <a:srgbClr val="FFFF00"/>
                </a:solidFill>
              </a:rPr>
              <a:t>behaviours</a:t>
            </a:r>
            <a:r>
              <a:rPr lang="en-US" sz="2400" b="1" dirty="0">
                <a:solidFill>
                  <a:srgbClr val="FFFF00"/>
                </a:solidFill>
              </a:rPr>
              <a:t> are serious even if they take place only once.)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The purpose is always to protect the class community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 and help the student take responsibility.</a:t>
            </a:r>
          </a:p>
        </p:txBody>
      </p:sp>
    </p:spTree>
    <p:extLst>
      <p:ext uri="{BB962C8B-B14F-4D97-AF65-F5344CB8AC3E}">
        <p14:creationId xmlns:p14="http://schemas.microsoft.com/office/powerpoint/2010/main" val="3693173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30650"/>
            <a:ext cx="9404723" cy="749065"/>
          </a:xfrm>
        </p:spPr>
        <p:txBody>
          <a:bodyPr/>
          <a:lstStyle/>
          <a:p>
            <a:r>
              <a:rPr lang="en-US" dirty="0"/>
              <a:t>Taking Care of Our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006" y="1371600"/>
            <a:ext cx="5603966" cy="536883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Our school belongs to everyone .. And our class reflects who we are.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92D050"/>
                </a:solidFill>
              </a:rPr>
              <a:t>Respect:</a:t>
            </a: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Desks</a:t>
            </a: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Smart boards</a:t>
            </a: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Displays</a:t>
            </a: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Equipment</a:t>
            </a: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Walls</a:t>
            </a: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rgbClr val="FFFF00"/>
                </a:solidFill>
              </a:rPr>
              <a:t>Do not cut paper on the last day of exams!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FFFF00"/>
                </a:solidFill>
              </a:rPr>
              <a:t>     This only reflects lack of responsibility!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5202" y="1897112"/>
            <a:ext cx="5370558" cy="460819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When we damage something, it affects everyone.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92D050"/>
                </a:solidFill>
              </a:rPr>
              <a:t>That is why responsibility includes repair and restoration.</a:t>
            </a:r>
          </a:p>
        </p:txBody>
      </p:sp>
    </p:spTree>
    <p:extLst>
      <p:ext uri="{BB962C8B-B14F-4D97-AF65-F5344CB8AC3E}">
        <p14:creationId xmlns:p14="http://schemas.microsoft.com/office/powerpoint/2010/main" val="1489125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5191"/>
          </a:xfrm>
        </p:spPr>
        <p:txBody>
          <a:bodyPr/>
          <a:lstStyle/>
          <a:p>
            <a:r>
              <a:rPr lang="en-US" dirty="0"/>
              <a:t>Restoration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070" y="1757501"/>
            <a:ext cx="5277582" cy="479742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600" b="1" dirty="0">
                <a:solidFill>
                  <a:srgbClr val="92D050"/>
                </a:solidFill>
              </a:rPr>
              <a:t>When we cause harm, we need to: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b="1" dirty="0" err="1">
                <a:solidFill>
                  <a:srgbClr val="92D050"/>
                </a:solidFill>
              </a:rPr>
              <a:t>Recognise</a:t>
            </a:r>
            <a:r>
              <a:rPr lang="en-US" sz="3600" b="1" dirty="0">
                <a:solidFill>
                  <a:srgbClr val="92D050"/>
                </a:solidFill>
              </a:rPr>
              <a:t> &amp; apologize </a:t>
            </a:r>
            <a:endParaRPr lang="en-US" sz="3600" dirty="0">
              <a:solidFill>
                <a:srgbClr val="92D05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92D050"/>
                </a:solidFill>
              </a:rPr>
              <a:t>Repair</a:t>
            </a:r>
            <a:endParaRPr lang="en-US" sz="3600" dirty="0">
              <a:solidFill>
                <a:srgbClr val="92D05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92D050"/>
                </a:solidFill>
              </a:rPr>
              <a:t>Restore</a:t>
            </a:r>
            <a:endParaRPr lang="en-US" sz="3600" dirty="0">
              <a:solidFill>
                <a:srgbClr val="92D05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92D050"/>
                </a:solidFill>
              </a:rPr>
              <a:t>Rebuild trust</a:t>
            </a:r>
            <a:endParaRPr lang="en-US" sz="3600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1423852"/>
            <a:ext cx="6284958" cy="525126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70000"/>
              </a:lnSpc>
            </a:pPr>
            <a:r>
              <a:rPr lang="en-US" sz="2200" dirty="0"/>
              <a:t>A consequence may be necessary.</a:t>
            </a:r>
          </a:p>
          <a:p>
            <a:pPr marL="0" indent="0">
              <a:lnSpc>
                <a:spcPct val="170000"/>
              </a:lnSpc>
              <a:buNone/>
            </a:pPr>
            <a:endParaRPr lang="en-US" sz="2200" dirty="0"/>
          </a:p>
          <a:p>
            <a:pPr>
              <a:lnSpc>
                <a:spcPct val="170000"/>
              </a:lnSpc>
            </a:pPr>
            <a:r>
              <a:rPr lang="en-US" sz="2200" dirty="0"/>
              <a:t>But </a:t>
            </a:r>
            <a:r>
              <a:rPr lang="en-US" sz="2200" b="1" dirty="0">
                <a:solidFill>
                  <a:srgbClr val="92D050"/>
                </a:solidFill>
              </a:rPr>
              <a:t>responsibility</a:t>
            </a:r>
            <a:r>
              <a:rPr lang="en-US" sz="2200" dirty="0"/>
              <a:t> means more than receiving a consequence.</a:t>
            </a:r>
          </a:p>
          <a:p>
            <a:pPr>
              <a:lnSpc>
                <a:spcPct val="170000"/>
              </a:lnSpc>
            </a:pPr>
            <a:endParaRPr lang="en-US" sz="2200" dirty="0"/>
          </a:p>
          <a:p>
            <a:pPr>
              <a:lnSpc>
                <a:spcPct val="17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It means understanding the impact of our actions and doing what we can to repair the situation.</a:t>
            </a:r>
          </a:p>
        </p:txBody>
      </p:sp>
    </p:spTree>
    <p:extLst>
      <p:ext uri="{BB962C8B-B14F-4D97-AF65-F5344CB8AC3E}">
        <p14:creationId xmlns:p14="http://schemas.microsoft.com/office/powerpoint/2010/main" val="28407979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01316"/>
          </a:xfrm>
        </p:spPr>
        <p:txBody>
          <a:bodyPr/>
          <a:lstStyle/>
          <a:p>
            <a:r>
              <a:rPr lang="en-US" b="1" dirty="0"/>
              <a:t>Personal Boundaries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894114"/>
            <a:ext cx="5107577" cy="496388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92D050"/>
                </a:solidFill>
              </a:rPr>
              <a:t>Respect others' space.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FF00"/>
                </a:solidFill>
              </a:rPr>
              <a:t>No touching. Don’t put your hand on your friend’s shoulder.</a:t>
            </a:r>
            <a:endParaRPr lang="en-US" sz="2800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FF00"/>
                </a:solidFill>
              </a:rPr>
              <a:t>No holding hands.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FF00"/>
                </a:solidFill>
              </a:rPr>
              <a:t>No carrying.</a:t>
            </a:r>
            <a:endParaRPr lang="en-US" sz="2800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FF00"/>
                </a:solidFill>
              </a:rPr>
              <a:t>Respect personal boundaries.</a:t>
            </a:r>
            <a:endParaRPr lang="en-US" sz="28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69725" y="1554480"/>
            <a:ext cx="5878285" cy="509451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00B050"/>
                </a:solidFill>
              </a:rPr>
              <a:t>Respect includes physical boundaries.</a:t>
            </a: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00B050"/>
                </a:solidFill>
              </a:rPr>
              <a:t>Everyone deserves to feel comfortable and safe.</a:t>
            </a: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00B050"/>
                </a:solidFill>
              </a:rPr>
              <a:t>Friendship and fun should always include respect for personal space.</a:t>
            </a:r>
          </a:p>
        </p:txBody>
      </p:sp>
    </p:spTree>
    <p:extLst>
      <p:ext uri="{BB962C8B-B14F-4D97-AF65-F5344CB8AC3E}">
        <p14:creationId xmlns:p14="http://schemas.microsoft.com/office/powerpoint/2010/main" val="3428990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69838"/>
            <a:ext cx="9404723" cy="801316"/>
          </a:xfrm>
        </p:spPr>
        <p:txBody>
          <a:bodyPr/>
          <a:lstStyle/>
          <a:p>
            <a:r>
              <a:rPr lang="en-US" dirty="0"/>
              <a:t>Photos &amp;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619794"/>
            <a:ext cx="6139542" cy="5238205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50000"/>
              </a:lnSpc>
            </a:pPr>
            <a:r>
              <a:rPr lang="en-US" sz="3800" b="1" dirty="0">
                <a:solidFill>
                  <a:srgbClr val="00B050"/>
                </a:solidFill>
              </a:rPr>
              <a:t>We represent ourselves and our school.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800" b="1" dirty="0">
                <a:solidFill>
                  <a:srgbClr val="00B050"/>
                </a:solidFill>
              </a:rPr>
              <a:t>Remember …</a:t>
            </a:r>
          </a:p>
          <a:p>
            <a:pPr lvl="0">
              <a:lnSpc>
                <a:spcPct val="150000"/>
              </a:lnSpc>
            </a:pPr>
            <a:r>
              <a:rPr lang="en-US" sz="3800" b="1" dirty="0">
                <a:solidFill>
                  <a:srgbClr val="00B050"/>
                </a:solidFill>
              </a:rPr>
              <a:t>Appropriate gestures (Use your hands, fingers, mouth gracefully.)</a:t>
            </a:r>
          </a:p>
          <a:p>
            <a:pPr lvl="0">
              <a:lnSpc>
                <a:spcPct val="150000"/>
              </a:lnSpc>
            </a:pPr>
            <a:r>
              <a:rPr lang="en-US" sz="3800" b="1" dirty="0">
                <a:solidFill>
                  <a:srgbClr val="00B050"/>
                </a:solidFill>
              </a:rPr>
              <a:t>Appropriate posture</a:t>
            </a:r>
          </a:p>
          <a:p>
            <a:pPr lvl="0">
              <a:lnSpc>
                <a:spcPct val="150000"/>
              </a:lnSpc>
            </a:pPr>
            <a:r>
              <a:rPr lang="en-US" sz="3800" b="1" dirty="0">
                <a:solidFill>
                  <a:srgbClr val="00B050"/>
                </a:solidFill>
              </a:rPr>
              <a:t>Appropriate </a:t>
            </a:r>
            <a:r>
              <a:rPr lang="en-US" sz="3800" b="1" dirty="0" err="1">
                <a:solidFill>
                  <a:srgbClr val="00B050"/>
                </a:solidFill>
              </a:rPr>
              <a:t>behaviour</a:t>
            </a:r>
            <a:endParaRPr lang="en-US" sz="3800" b="1" dirty="0">
              <a:solidFill>
                <a:srgbClr val="00B050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US" sz="3800" b="1" dirty="0">
                <a:solidFill>
                  <a:srgbClr val="00B050"/>
                </a:solidFill>
              </a:rPr>
              <a:t>Whistling is uncivilized expression of joy. </a:t>
            </a:r>
          </a:p>
          <a:p>
            <a:pPr lvl="0">
              <a:lnSpc>
                <a:spcPct val="150000"/>
              </a:lnSpc>
            </a:pPr>
            <a:r>
              <a:rPr lang="en-US" sz="3800" b="1" dirty="0">
                <a:solidFill>
                  <a:srgbClr val="00B050"/>
                </a:solidFill>
              </a:rPr>
              <a:t>Clap with elegance.</a:t>
            </a:r>
          </a:p>
          <a:p>
            <a:pPr marL="0" lvl="0" indent="0" algn="ctr">
              <a:lnSpc>
                <a:spcPct val="150000"/>
              </a:lnSpc>
              <a:buNone/>
            </a:pPr>
            <a:r>
              <a:rPr lang="en-US" sz="5900" b="1" dirty="0">
                <a:solidFill>
                  <a:srgbClr val="00B050"/>
                </a:solidFill>
              </a:rPr>
              <a:t>Make us choose to keep your photo and want to share it!</a:t>
            </a:r>
          </a:p>
          <a:p>
            <a:pPr>
              <a:lnSpc>
                <a:spcPct val="150000"/>
              </a:lnSpc>
            </a:pP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9542" y="1755646"/>
            <a:ext cx="5786847" cy="4841097"/>
          </a:xfrm>
        </p:spPr>
        <p:txBody>
          <a:bodyPr>
            <a:no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2600" dirty="0"/>
              <a:t>School expectations continue during trips, celebrations, and photographs.</a:t>
            </a:r>
          </a:p>
          <a:p>
            <a:pPr marL="0" indent="0" algn="ctr">
              <a:lnSpc>
                <a:spcPct val="160000"/>
              </a:lnSpc>
              <a:buNone/>
            </a:pPr>
            <a:r>
              <a:rPr lang="en-US" sz="2600" b="1" dirty="0">
                <a:solidFill>
                  <a:srgbClr val="00B050"/>
                </a:solidFill>
              </a:rPr>
              <a:t>Enjoy these moments, </a:t>
            </a:r>
          </a:p>
          <a:p>
            <a:pPr marL="0" indent="0" algn="ctr">
              <a:lnSpc>
                <a:spcPct val="160000"/>
              </a:lnSpc>
              <a:buNone/>
            </a:pPr>
            <a:r>
              <a:rPr lang="en-US" sz="2600" b="1" dirty="0">
                <a:solidFill>
                  <a:srgbClr val="00B050"/>
                </a:solidFill>
              </a:rPr>
              <a:t>but remember that </a:t>
            </a:r>
          </a:p>
          <a:p>
            <a:pPr marL="0" indent="0" algn="ctr">
              <a:lnSpc>
                <a:spcPct val="160000"/>
              </a:lnSpc>
              <a:buNone/>
            </a:pPr>
            <a:r>
              <a:rPr lang="en-US" sz="2600" b="1" dirty="0">
                <a:solidFill>
                  <a:srgbClr val="00B050"/>
                </a:solidFill>
              </a:rPr>
              <a:t>how we present ourselves matters.</a:t>
            </a:r>
          </a:p>
        </p:txBody>
      </p:sp>
    </p:spTree>
    <p:extLst>
      <p:ext uri="{BB962C8B-B14F-4D97-AF65-F5344CB8AC3E}">
        <p14:creationId xmlns:p14="http://schemas.microsoft.com/office/powerpoint/2010/main" val="3541138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22939"/>
          </a:xfrm>
        </p:spPr>
        <p:txBody>
          <a:bodyPr/>
          <a:lstStyle/>
          <a:p>
            <a:r>
              <a:rPr lang="en-US" dirty="0"/>
              <a:t>Uniform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3510" y="2060575"/>
            <a:ext cx="5186142" cy="41957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b="1" dirty="0"/>
              <a:t>Your uniform represents you.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FFFF00"/>
                </a:solidFill>
              </a:rPr>
              <a:t>Do not write or draw on your uniform.</a:t>
            </a:r>
            <a:endParaRPr lang="en-US" sz="2800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/>
              <a:t>Even on the final Grade 6 exam day.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6023701" cy="420024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92D050"/>
                </a:solidFill>
              </a:rPr>
              <a:t>Celebration is wonderful.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FFF00"/>
                </a:solidFill>
              </a:rPr>
              <a:t>But celebration should not mean damaging something that represents your school and your journey.</a:t>
            </a:r>
          </a:p>
        </p:txBody>
      </p:sp>
    </p:spTree>
    <p:extLst>
      <p:ext uri="{BB962C8B-B14F-4D97-AF65-F5344CB8AC3E}">
        <p14:creationId xmlns:p14="http://schemas.microsoft.com/office/powerpoint/2010/main" val="4255982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66631"/>
          </a:xfrm>
        </p:spPr>
        <p:txBody>
          <a:bodyPr/>
          <a:lstStyle/>
          <a:p>
            <a:r>
              <a:rPr lang="en-US" b="1" dirty="0"/>
              <a:t>Moving Around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1258" y="2060575"/>
            <a:ext cx="5055325" cy="41957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>
                <a:solidFill>
                  <a:srgbClr val="92D050"/>
                </a:solidFill>
              </a:rPr>
              <a:t>Responsibility includes:</a:t>
            </a:r>
          </a:p>
          <a:p>
            <a:pPr lvl="0">
              <a:lnSpc>
                <a:spcPct val="150000"/>
              </a:lnSpc>
            </a:pPr>
            <a:r>
              <a:rPr lang="en-US" sz="3200" dirty="0">
                <a:solidFill>
                  <a:srgbClr val="92D050"/>
                </a:solidFill>
              </a:rPr>
              <a:t>Lines</a:t>
            </a:r>
          </a:p>
          <a:p>
            <a:pPr lvl="0">
              <a:lnSpc>
                <a:spcPct val="150000"/>
              </a:lnSpc>
            </a:pPr>
            <a:r>
              <a:rPr lang="en-US" sz="3200" dirty="0">
                <a:solidFill>
                  <a:srgbClr val="92D050"/>
                </a:solidFill>
              </a:rPr>
              <a:t>Break procedures</a:t>
            </a:r>
          </a:p>
          <a:p>
            <a:pPr lvl="0">
              <a:lnSpc>
                <a:spcPct val="150000"/>
              </a:lnSpc>
            </a:pPr>
            <a:r>
              <a:rPr lang="en-US" sz="3200" dirty="0">
                <a:solidFill>
                  <a:srgbClr val="92D050"/>
                </a:solidFill>
              </a:rPr>
              <a:t>Gates</a:t>
            </a:r>
          </a:p>
          <a:p>
            <a:pPr lvl="0">
              <a:lnSpc>
                <a:spcPct val="150000"/>
              </a:lnSpc>
            </a:pPr>
            <a:r>
              <a:rPr lang="en-US" sz="3200" dirty="0">
                <a:solidFill>
                  <a:srgbClr val="92D050"/>
                </a:solidFill>
              </a:rPr>
              <a:t>Buses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1867989"/>
            <a:ext cx="6062890" cy="4611187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Safe movement requires cooperation.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Follow procedures.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If you do not use the school bus, wait for your turn to go.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Always make space while moving up or down the stairs.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Move quietly.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Being responsible helps everyone move safely and calmly.</a:t>
            </a:r>
          </a:p>
        </p:txBody>
      </p:sp>
    </p:spTree>
    <p:extLst>
      <p:ext uri="{BB962C8B-B14F-4D97-AF65-F5344CB8AC3E}">
        <p14:creationId xmlns:p14="http://schemas.microsoft.com/office/powerpoint/2010/main" val="342638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309026"/>
            <a:ext cx="9404723" cy="814379"/>
          </a:xfrm>
        </p:spPr>
        <p:txBody>
          <a:bodyPr/>
          <a:lstStyle/>
          <a:p>
            <a:r>
              <a:rPr lang="en-US" dirty="0"/>
              <a:t>The Question Before Every Choice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074" y="1619795"/>
            <a:ext cx="5068577" cy="463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92D050"/>
                </a:solidFill>
              </a:rPr>
              <a:t>Ask yourself: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92D050"/>
                </a:solidFill>
              </a:rPr>
              <a:t>Is it:</a:t>
            </a:r>
          </a:p>
          <a:p>
            <a:r>
              <a:rPr lang="en-US" sz="3200" dirty="0">
                <a:solidFill>
                  <a:srgbClr val="92D050"/>
                </a:solidFill>
              </a:rPr>
              <a:t>Respectful?</a:t>
            </a:r>
          </a:p>
          <a:p>
            <a:r>
              <a:rPr lang="en-US" sz="3200" dirty="0">
                <a:solidFill>
                  <a:srgbClr val="92D050"/>
                </a:solidFill>
              </a:rPr>
              <a:t>Safe?</a:t>
            </a:r>
          </a:p>
          <a:p>
            <a:r>
              <a:rPr lang="en-US" sz="3200" dirty="0">
                <a:solidFill>
                  <a:srgbClr val="92D050"/>
                </a:solidFill>
              </a:rPr>
              <a:t>Helpful for learning?</a:t>
            </a:r>
          </a:p>
          <a:p>
            <a:r>
              <a:rPr lang="en-US" sz="3200" dirty="0">
                <a:solidFill>
                  <a:srgbClr val="92D050"/>
                </a:solidFill>
              </a:rPr>
              <a:t>Allowing others to learn?</a:t>
            </a:r>
          </a:p>
          <a:p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2423" y="2050868"/>
            <a:ext cx="5290457" cy="4807131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92D050"/>
                </a:solidFill>
              </a:rPr>
              <a:t>These simple questions can guide many decisions.</a:t>
            </a: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92D050"/>
                </a:solidFill>
              </a:rPr>
              <a:t>Before you act, think.</a:t>
            </a: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92D050"/>
                </a:solidFill>
              </a:rPr>
              <a:t>Your choices are yours.</a:t>
            </a: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92D050"/>
                </a:solidFill>
              </a:rPr>
              <a:t>But their impact belongs to everyone.</a:t>
            </a:r>
          </a:p>
        </p:txBody>
      </p:sp>
    </p:spTree>
    <p:extLst>
      <p:ext uri="{BB962C8B-B14F-4D97-AF65-F5344CB8AC3E}">
        <p14:creationId xmlns:p14="http://schemas.microsoft.com/office/powerpoint/2010/main" val="38677512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309027"/>
            <a:ext cx="9404723" cy="814379"/>
          </a:xfrm>
        </p:spPr>
        <p:txBody>
          <a:bodyPr/>
          <a:lstStyle/>
          <a:p>
            <a:r>
              <a:rPr lang="en-US" dirty="0"/>
              <a:t>Final Message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321" y="1237615"/>
            <a:ext cx="4768130" cy="5450568"/>
          </a:xfrm>
        </p:spPr>
        <p:txBody>
          <a:bodyPr/>
          <a:lstStyle/>
          <a:p>
            <a:r>
              <a:rPr lang="en-US" sz="2800" b="1" dirty="0">
                <a:solidFill>
                  <a:srgbClr val="92D050"/>
                </a:solidFill>
              </a:rPr>
              <a:t>Real confidence:</a:t>
            </a:r>
          </a:p>
          <a:p>
            <a:r>
              <a:rPr lang="en-US" sz="2800" dirty="0">
                <a:solidFill>
                  <a:srgbClr val="92D050"/>
                </a:solidFill>
              </a:rPr>
              <a:t>Self-control</a:t>
            </a:r>
          </a:p>
          <a:p>
            <a:endParaRPr lang="en-US" sz="2800" dirty="0">
              <a:solidFill>
                <a:srgbClr val="92D050"/>
              </a:solidFill>
            </a:endParaRPr>
          </a:p>
          <a:p>
            <a:r>
              <a:rPr lang="en-US" sz="2800" b="1" dirty="0">
                <a:solidFill>
                  <a:srgbClr val="92D050"/>
                </a:solidFill>
              </a:rPr>
              <a:t>Real strength:</a:t>
            </a:r>
          </a:p>
          <a:p>
            <a:r>
              <a:rPr lang="en-US" sz="2800" dirty="0">
                <a:solidFill>
                  <a:srgbClr val="92D050"/>
                </a:solidFill>
              </a:rPr>
              <a:t>Knowing when to speak and when to listen</a:t>
            </a:r>
          </a:p>
          <a:p>
            <a:endParaRPr lang="en-US" sz="2800" dirty="0">
              <a:solidFill>
                <a:srgbClr val="92D050"/>
              </a:solidFill>
            </a:endParaRPr>
          </a:p>
          <a:p>
            <a:r>
              <a:rPr lang="en-US" sz="2800" b="1" dirty="0">
                <a:solidFill>
                  <a:srgbClr val="92D050"/>
                </a:solidFill>
              </a:rPr>
              <a:t>Real maturity:</a:t>
            </a:r>
          </a:p>
          <a:p>
            <a:r>
              <a:rPr lang="en-US" sz="2800" dirty="0">
                <a:solidFill>
                  <a:srgbClr val="92D050"/>
                </a:solidFill>
              </a:rPr>
              <a:t>Understanding your actions affect others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08469" y="1237615"/>
            <a:ext cx="6483531" cy="562038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Our expectations are not here because we do not trust you.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They are here because we believe you are capable of responsibility.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We believe you can make good choices.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And we believe you can help create the kind of school community we all deserve.</a:t>
            </a:r>
          </a:p>
        </p:txBody>
      </p:sp>
    </p:spTree>
    <p:extLst>
      <p:ext uri="{BB962C8B-B14F-4D97-AF65-F5344CB8AC3E}">
        <p14:creationId xmlns:p14="http://schemas.microsoft.com/office/powerpoint/2010/main" val="24323835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Quote Me! {Classroom Quotes No Prep FREEBIE!}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" t="15054" r="2428" b="17129"/>
          <a:stretch/>
        </p:blipFill>
        <p:spPr bwMode="auto">
          <a:xfrm>
            <a:off x="391102" y="365760"/>
            <a:ext cx="3056708" cy="291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uote- Make Choices You can be Proud 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029" y="3667795"/>
            <a:ext cx="4114800" cy="301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spirational Quotes About Choices And Consequences. QuotesGr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125" y="215536"/>
            <a:ext cx="3644152" cy="455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hoose wisely Vectors - Download Free High-Quality Vectors | Magnific  (formerly Freepik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82" y="3587819"/>
            <a:ext cx="3817093" cy="317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hoose Wisely Images – Browse 2,533 Stock Photos, Vectors, and Video |  Adobe Stoc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593" y="1383777"/>
            <a:ext cx="3058036" cy="171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5433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301</TotalTime>
  <Words>1598</Words>
  <Application>Microsoft Office PowerPoint</Application>
  <PresentationFormat>Widescreen</PresentationFormat>
  <Paragraphs>299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Ion</vt:lpstr>
      <vt:lpstr>Upper Primary Behaviour Expectations &amp; Consequences</vt:lpstr>
      <vt:lpstr>Welcome </vt:lpstr>
      <vt:lpstr>Why Do We Need Expectations? </vt:lpstr>
      <vt:lpstr>Everyone Has Rights</vt:lpstr>
      <vt:lpstr>Rights Come With Responsibilities</vt:lpstr>
      <vt:lpstr>Our Three Main Principles</vt:lpstr>
      <vt:lpstr>Respect: What It Is and What It Is Not </vt:lpstr>
      <vt:lpstr>Real Confidence</vt:lpstr>
      <vt:lpstr>Behaviour Levels</vt:lpstr>
      <vt:lpstr>Level 1: Minor Age-Related Behaviours</vt:lpstr>
      <vt:lpstr>Consequences: Minor Behaviours</vt:lpstr>
      <vt:lpstr>Personal Items &amp; Food</vt:lpstr>
      <vt:lpstr>Consequences: Personal Items</vt:lpstr>
      <vt:lpstr>Level 2: Behaviour Affecting Learning</vt:lpstr>
      <vt:lpstr>Consequences: Learning Disruption</vt:lpstr>
      <vt:lpstr>Level 3: Disrespectful Behaviour</vt:lpstr>
      <vt:lpstr>Consequences: Disrespect</vt:lpstr>
      <vt:lpstr>Level 4: Serious Behaviour</vt:lpstr>
      <vt:lpstr>Consequences: Serious Behaviour</vt:lpstr>
      <vt:lpstr>Taking Care of Our School</vt:lpstr>
      <vt:lpstr>Restoration</vt:lpstr>
      <vt:lpstr>Personal Boundaries</vt:lpstr>
      <vt:lpstr>Photos &amp; Events</vt:lpstr>
      <vt:lpstr>Uniform</vt:lpstr>
      <vt:lpstr>Moving Around School</vt:lpstr>
      <vt:lpstr>The Question Before Every Choice</vt:lpstr>
      <vt:lpstr>Final Message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Upper Primary Behaviour Expectations &amp; Consequences</dc:title>
  <dc:creator>amany</dc:creator>
  <cp:lastModifiedBy>Hanan Helmy</cp:lastModifiedBy>
  <cp:revision>44</cp:revision>
  <dcterms:created xsi:type="dcterms:W3CDTF">2026-09-11T09:45:32Z</dcterms:created>
  <dcterms:modified xsi:type="dcterms:W3CDTF">2026-09-12T14:20:44Z</dcterms:modified>
</cp:coreProperties>
</file>